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  <p:sldMasterId id="2147483655" r:id="rId2"/>
    <p:sldMasterId id="2147483795" r:id="rId3"/>
    <p:sldMasterId id="2147483809" r:id="rId4"/>
    <p:sldMasterId id="2147483816" r:id="rId5"/>
    <p:sldMasterId id="2147483823" r:id="rId6"/>
    <p:sldMasterId id="2147483836" r:id="rId7"/>
    <p:sldMasterId id="2147483851" r:id="rId8"/>
  </p:sldMasterIdLst>
  <p:notesMasterIdLst>
    <p:notesMasterId r:id="rId20"/>
  </p:notesMasterIdLst>
  <p:sldIdLst>
    <p:sldId id="256" r:id="rId9"/>
    <p:sldId id="258" r:id="rId10"/>
    <p:sldId id="263" r:id="rId11"/>
    <p:sldId id="257" r:id="rId12"/>
    <p:sldId id="259" r:id="rId13"/>
    <p:sldId id="267" r:id="rId14"/>
    <p:sldId id="265" r:id="rId15"/>
    <p:sldId id="269" r:id="rId16"/>
    <p:sldId id="270" r:id="rId17"/>
    <p:sldId id="271" r:id="rId18"/>
    <p:sldId id="272" r:id="rId19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425968"/>
    <a:srgbClr val="FFAD2C"/>
    <a:srgbClr val="FFFF99"/>
    <a:srgbClr val="C5BCA1"/>
    <a:srgbClr val="009900"/>
    <a:srgbClr val="FFCC66"/>
    <a:srgbClr val="FF9966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5587" autoAdjust="0"/>
  </p:normalViewPr>
  <p:slideViewPr>
    <p:cSldViewPr snapToGrid="0">
      <p:cViewPr varScale="1">
        <p:scale>
          <a:sx n="99" d="100"/>
          <a:sy n="99" d="100"/>
        </p:scale>
        <p:origin x="-1912" y="-104"/>
      </p:cViewPr>
      <p:guideLst>
        <p:guide orient="horz" pos="4319"/>
        <p:guide pos="1782"/>
      </p:guideLst>
    </p:cSldViewPr>
  </p:slideViewPr>
  <p:outlineViewPr>
    <p:cViewPr>
      <p:scale>
        <a:sx n="33" d="100"/>
        <a:sy n="33" d="100"/>
      </p:scale>
      <p:origin x="0" y="2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65" charset="0"/>
              </a:defRPr>
            </a:lvl1pPr>
          </a:lstStyle>
          <a:p>
            <a:pPr>
              <a:defRPr/>
            </a:pPr>
            <a:fld id="{9C132808-AA00-D049-87F4-0D1D824A0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132808-AA00-D049-87F4-0D1D824A02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first shift we are experiencing</a:t>
            </a:r>
            <a:r>
              <a:rPr lang="en-US" baseline="0" dirty="0" smtClean="0"/>
              <a:t> is from being installers to capability brokers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less concerned with building a data center or installing and configuring software</a:t>
            </a:r>
          </a:p>
          <a:p>
            <a:r>
              <a:rPr lang="en-US" baseline="0" dirty="0" smtClean="0"/>
              <a:t>There is absolutely still a role for that but there a few that have the skills and experience</a:t>
            </a:r>
          </a:p>
          <a:p>
            <a:r>
              <a:rPr lang="en-US" baseline="0" dirty="0" smtClean="0"/>
              <a:t>…so we take advantage of that experience and focus instead of selecting various components and spend our time making them easy to use</a:t>
            </a:r>
          </a:p>
          <a:p>
            <a:r>
              <a:rPr lang="en-US" baseline="0" dirty="0" smtClean="0"/>
              <a:t>-- again it’s focusing on the user experience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example of this is the Globus Storage service</a:t>
            </a:r>
          </a:p>
          <a:p>
            <a:r>
              <a:rPr lang="en-US" baseline="0" dirty="0" smtClean="0"/>
              <a:t>We are working with multiple providers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talk to UC IT Services deployment et al</a:t>
            </a:r>
          </a:p>
          <a:p>
            <a:r>
              <a:rPr lang="en-US" baseline="0" dirty="0" smtClean="0"/>
              <a:t>Cloud storage providers will keep driving the unit cost of storage down</a:t>
            </a:r>
          </a:p>
          <a:p>
            <a:r>
              <a:rPr lang="en-US" baseline="0" dirty="0" smtClean="0"/>
              <a:t>We believe the value lies in making trivial to use that storage in the normal course of their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components for Globus Collaborate: Drupal, JIRA, Confluence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eat our own dog food …</a:t>
            </a:r>
            <a:r>
              <a:rPr lang="en-US" baseline="0" dirty="0" err="1" smtClean="0"/>
              <a:t>Zendesk</a:t>
            </a:r>
            <a:r>
              <a:rPr lang="en-US" baseline="0" dirty="0" smtClean="0"/>
              <a:t> for support</a:t>
            </a:r>
          </a:p>
          <a:p>
            <a:r>
              <a:rPr lang="en-US" baseline="0" dirty="0" smtClean="0"/>
              <a:t>…Using Globus Integrate and Globus Nexus</a:t>
            </a:r>
          </a:p>
          <a:p>
            <a:r>
              <a:rPr lang="en-US" baseline="0" dirty="0" smtClean="0"/>
              <a:t>…from the user’s perspective they only have a single account on Globus and can access external services like </a:t>
            </a:r>
            <a:r>
              <a:rPr lang="en-US" baseline="0" dirty="0" err="1" smtClean="0"/>
              <a:t>Zendesk</a:t>
            </a:r>
            <a:r>
              <a:rPr lang="en-US" baseline="0" dirty="0" smtClean="0"/>
              <a:t> to track their support tickets, post to forums,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also moving from being developers to</a:t>
            </a:r>
            <a:r>
              <a:rPr lang="en-US" baseline="0" dirty="0" smtClean="0"/>
              <a:t> playing more of an integrator role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there are lots of smart people out there that have figured out the hard bits, for example in identity management and security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</a:t>
            </a:r>
            <a:r>
              <a:rPr lang="fr-FR" baseline="0" dirty="0" smtClean="0"/>
              <a:t>’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taken that knowledge and packaged it in such a way that shields the user from all of this complexity</a:t>
            </a:r>
          </a:p>
          <a:p>
            <a:r>
              <a:rPr lang="en-US" baseline="0" dirty="0" smtClean="0"/>
              <a:t>…they just need to remember their single username/password or campus login or Google account or whatever</a:t>
            </a:r>
          </a:p>
          <a:p>
            <a:r>
              <a:rPr lang="en-US" baseline="0" dirty="0" smtClean="0"/>
              <a:t>&gt;&gt;&gt;&gt; TALK TO FEDERATED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truly want to focus on the user experience then you need to build the as such</a:t>
            </a:r>
            <a:endParaRPr lang="en-US" dirty="0" smtClean="0"/>
          </a:p>
          <a:p>
            <a:r>
              <a:rPr lang="en-US" dirty="0" smtClean="0"/>
              <a:t>We’ve shifted the make up of our team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-heavy to more balanced with respect to UX</a:t>
            </a:r>
          </a:p>
          <a:p>
            <a:r>
              <a:rPr lang="en-US" baseline="0" dirty="0" smtClean="0"/>
              <a:t>…and quite a shift away from traditional ops (the </a:t>
            </a:r>
            <a:r>
              <a:rPr lang="en-US" baseline="0" dirty="0" err="1" smtClean="0"/>
              <a:t>devs</a:t>
            </a:r>
            <a:r>
              <a:rPr lang="en-US" baseline="0" dirty="0" smtClean="0"/>
              <a:t> run their own stuff using simple software like Chef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  <a:cs typeface="ＭＳ Ｐゴシック" charset="-128"/>
              </a:rPr>
              <a:t>instead of spending time on traditional admin tasks (i.e. </a:t>
            </a:r>
            <a:r>
              <a:rPr lang="en-US" sz="1200" kern="1200" smtClean="0">
                <a:solidFill>
                  <a:schemeClr val="tx1"/>
                </a:solidFill>
                <a:latin typeface="Times New Roman" pitchFamily="-65" charset="0"/>
                <a:ea typeface="ＭＳ Ｐゴシック" charset="-128"/>
                <a:cs typeface="ＭＳ Ｐゴシック" charset="-128"/>
              </a:rPr>
              <a:t>configuring hardware, fiddling with networks, etc.) the admins should be focusing on ensuring a consistent user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1798A-62F2-894A-92B1-C0CB6D635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emf"/><Relationship Id="rId3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65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238125"/>
            <a:ext cx="2105025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162675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25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338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133850" cy="5053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3225-A6F0-9746-96B3-7D199CE7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A0AC-18A9-4D4E-A5B2-C3E26681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BBE8-4BDF-4F4D-BFF7-668BF612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2EFD-C8F5-EC46-86B5-5A2E919D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E7BA-2976-DD47-8D74-558093F9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40AF-0D2D-2946-8681-638E5E71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37B3-97A2-BA49-8FFB-AFD09CDC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E933-630A-914B-A556-CAE3119E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C65F-AFFC-264E-8E0C-F46EA311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BB2E-560D-CA4F-BF3E-509A20DA7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DAA7-AA60-8B40-9851-7EB59BA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3128963"/>
            <a:ext cx="16891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58938" y="52388"/>
            <a:ext cx="585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 eaLnBrk="1" hangingPunct="1"/>
            <a:r>
              <a:rPr lang="en-US" sz="1600">
                <a:solidFill>
                  <a:prstClr val="black"/>
                </a:solidFill>
              </a:rPr>
              <a:t>NSF Decision Making Under Uncertainty Collaborative Groups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838" y="-9525"/>
            <a:ext cx="674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000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3600" smtClean="0">
                <a:solidFill>
                  <a:srgbClr val="10253F"/>
                </a:solidFill>
                <a:latin typeface="Calibri" charset="0"/>
              </a:rPr>
              <a:t/>
            </a:r>
            <a:br>
              <a:rPr lang="en-US" sz="3600" smtClean="0">
                <a:solidFill>
                  <a:srgbClr val="10253F"/>
                </a:solidFill>
                <a:latin typeface="Calibri" charset="0"/>
              </a:rPr>
            </a:br>
            <a:r>
              <a:rPr lang="en-US" smtClean="0">
                <a:solidFill>
                  <a:srgbClr val="376092"/>
                </a:solidFill>
                <a:latin typeface="Calibri" charset="0"/>
              </a:rPr>
              <a:t>A Center for</a:t>
            </a:r>
            <a:br>
              <a:rPr lang="en-US" smtClean="0">
                <a:solidFill>
                  <a:srgbClr val="376092"/>
                </a:solidFill>
                <a:latin typeface="Calibri" charset="0"/>
              </a:rPr>
            </a:br>
            <a:r>
              <a:rPr lang="en-US" i="1" smtClean="0">
                <a:solidFill>
                  <a:srgbClr val="376092"/>
                </a:solidFill>
                <a:latin typeface="Calibri" charset="0"/>
              </a:rPr>
              <a:t>Robust Decision Making on Climate and Energy Policy</a:t>
            </a:r>
            <a:r>
              <a:rPr lang="en-US" smtClean="0">
                <a:solidFill>
                  <a:srgbClr val="376092"/>
                </a:solidFill>
                <a:latin typeface="Calibri" charset="0"/>
              </a:rPr>
              <a:t/>
            </a:r>
            <a:br>
              <a:rPr lang="en-US" smtClean="0">
                <a:solidFill>
                  <a:srgbClr val="376092"/>
                </a:solidFill>
                <a:latin typeface="Calibri" charset="0"/>
              </a:rPr>
            </a:br>
            <a:endParaRPr lang="en-US" smtClean="0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645"/>
            <a:ext cx="7772400" cy="1094300"/>
          </a:xfrm>
        </p:spPr>
        <p:txBody>
          <a:bodyPr/>
          <a:lstStyle>
            <a:lvl1pPr>
              <a:defRPr>
                <a:solidFill>
                  <a:srgbClr val="7D06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576"/>
            <a:ext cx="8229600" cy="489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93BCDCF-DFF1-D944-907B-31604ADCD217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4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088" y="0"/>
            <a:ext cx="12049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092BECB8-1880-F240-B9EA-41ACA981D4EE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80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088" y="0"/>
            <a:ext cx="12049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8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366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8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7366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96011" cy="9400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6FCD632-64AB-0F43-8B16-0840C9E60545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7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2E4DBE67-B473-4946-B926-E53BE6B1AB70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3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63" y="0"/>
            <a:ext cx="105886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5971F044-D523-8148-B86F-09AECD100A25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6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3128963"/>
            <a:ext cx="16891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58938" y="52388"/>
            <a:ext cx="5851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 eaLnBrk="1" hangingPunct="1">
              <a:defRPr/>
            </a:pPr>
            <a:r>
              <a:rPr lang="en-US" sz="16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NSF Decision Making Under Uncertainty Collaborative Groups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-25400"/>
            <a:ext cx="674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000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600">
                <a:solidFill>
                  <a:srgbClr val="10253F"/>
                </a:solidFill>
                <a:latin typeface="Calibri" charset="0"/>
              </a:rPr>
              <a:t/>
            </a:r>
            <a:br>
              <a:rPr lang="en-US" sz="3600">
                <a:solidFill>
                  <a:srgbClr val="10253F"/>
                </a:solidFill>
                <a:latin typeface="Calibri" charset="0"/>
              </a:rPr>
            </a:br>
            <a:r>
              <a:rPr lang="en-US">
                <a:solidFill>
                  <a:srgbClr val="376092"/>
                </a:solidFill>
                <a:latin typeface="Calibri" charset="0"/>
              </a:rPr>
              <a:t>A Center for</a:t>
            </a:r>
            <a:br>
              <a:rPr lang="en-US">
                <a:solidFill>
                  <a:srgbClr val="376092"/>
                </a:solidFill>
                <a:latin typeface="Calibri" charset="0"/>
              </a:rPr>
            </a:br>
            <a:r>
              <a:rPr lang="en-US" i="1">
                <a:solidFill>
                  <a:srgbClr val="376092"/>
                </a:solidFill>
                <a:latin typeface="Calibri" charset="0"/>
              </a:rPr>
              <a:t>Robust Decision Making on Climate and Energy Policy</a:t>
            </a:r>
            <a:r>
              <a:rPr lang="en-US">
                <a:solidFill>
                  <a:srgbClr val="376092"/>
                </a:solidFill>
                <a:latin typeface="Calibri" charset="0"/>
              </a:rPr>
              <a:t/>
            </a:r>
            <a:br>
              <a:rPr lang="en-US">
                <a:solidFill>
                  <a:srgbClr val="376092"/>
                </a:solidFill>
                <a:latin typeface="Calibri" charset="0"/>
              </a:rPr>
            </a:br>
            <a:endParaRPr lang="en-US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645"/>
            <a:ext cx="7772400" cy="1094300"/>
          </a:xfrm>
        </p:spPr>
        <p:txBody>
          <a:bodyPr/>
          <a:lstStyle>
            <a:lvl1pPr>
              <a:defRPr>
                <a:solidFill>
                  <a:srgbClr val="7D06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02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576"/>
            <a:ext cx="8229600" cy="4899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4000" y="216412"/>
            <a:ext cx="7864809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charset="0"/>
              </a:defRPr>
            </a:lvl1pPr>
          </a:lstStyle>
          <a:p>
            <a:pPr defTabSz="457200" eaLnBrk="1" hangingPunct="1"/>
            <a:fld id="{216D8245-827C-6749-8D63-30F8B2FBB4B3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/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10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charset="0"/>
              </a:defRPr>
            </a:lvl1pPr>
          </a:lstStyle>
          <a:p>
            <a:pPr defTabSz="457200" eaLnBrk="1" hangingPunct="1"/>
            <a:fld id="{FF6753C8-CE64-BF4A-A8AD-70A849710ED9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/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8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366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8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7366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96011" cy="9400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charset="0"/>
              </a:defRPr>
            </a:lvl1pPr>
          </a:lstStyle>
          <a:p>
            <a:pPr defTabSz="457200" eaLnBrk="1" hangingPunct="1"/>
            <a:fld id="{BBC638BD-2471-E141-84B9-FC96D9AB463F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/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46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4000" y="272639"/>
            <a:ext cx="7842250" cy="9126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charset="0"/>
              </a:defRPr>
            </a:lvl1pPr>
          </a:lstStyle>
          <a:p>
            <a:pPr defTabSz="457200" eaLnBrk="1" hangingPunct="1"/>
            <a:fld id="{4CBFFCBE-97D5-BF44-B799-40FAF7CA32A3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/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99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63" y="0"/>
            <a:ext cx="105886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charset="0"/>
              </a:defRPr>
            </a:lvl1pPr>
          </a:lstStyle>
          <a:p>
            <a:pPr defTabSz="457200" eaLnBrk="1" hangingPunct="1"/>
            <a:fld id="{71DB331C-E4ED-D94D-96EF-3478962C954F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/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3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00" y="3128963"/>
            <a:ext cx="16891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58938" y="52388"/>
            <a:ext cx="585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 eaLnBrk="1" hangingPunct="1"/>
            <a:r>
              <a:rPr lang="en-US" sz="1600">
                <a:solidFill>
                  <a:prstClr val="black"/>
                </a:solidFill>
              </a:rPr>
              <a:t>NSF Decision Making Under Uncertainty Collaborative Groups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838" y="-9525"/>
            <a:ext cx="674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000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3600" dirty="0" smtClean="0">
                <a:solidFill>
                  <a:srgbClr val="10253F"/>
                </a:solidFill>
                <a:latin typeface="Calibri" charset="0"/>
              </a:rPr>
              <a:t/>
            </a:r>
            <a:br>
              <a:rPr lang="en-US" sz="3600" dirty="0" smtClean="0">
                <a:solidFill>
                  <a:srgbClr val="10253F"/>
                </a:solidFill>
                <a:latin typeface="Calibri" charset="0"/>
              </a:rPr>
            </a:br>
            <a:r>
              <a:rPr lang="en-US" dirty="0" smtClean="0">
                <a:solidFill>
                  <a:srgbClr val="376092"/>
                </a:solidFill>
                <a:latin typeface="Calibri" charset="0"/>
              </a:rPr>
              <a:t>A Center for</a:t>
            </a:r>
            <a:br>
              <a:rPr lang="en-US" dirty="0" smtClean="0">
                <a:solidFill>
                  <a:srgbClr val="376092"/>
                </a:solidFill>
                <a:latin typeface="Calibri" charset="0"/>
              </a:rPr>
            </a:br>
            <a:r>
              <a:rPr lang="en-US" i="1" dirty="0" smtClean="0">
                <a:solidFill>
                  <a:srgbClr val="376092"/>
                </a:solidFill>
                <a:latin typeface="Calibri" charset="0"/>
              </a:rPr>
              <a:t>Robust Decision Making on Climate and Energy Policy</a:t>
            </a:r>
            <a:r>
              <a:rPr lang="en-US" dirty="0" smtClean="0">
                <a:solidFill>
                  <a:srgbClr val="376092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rgbClr val="376092"/>
                </a:solidFill>
                <a:latin typeface="Calibri" charset="0"/>
              </a:rPr>
            </a:br>
            <a:endParaRPr lang="en-US" dirty="0" smtClean="0">
              <a:solidFill>
                <a:srgbClr val="376092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645"/>
            <a:ext cx="7772400" cy="1094300"/>
          </a:xfrm>
        </p:spPr>
        <p:txBody>
          <a:bodyPr/>
          <a:lstStyle>
            <a:lvl1pPr>
              <a:defRPr>
                <a:solidFill>
                  <a:srgbClr val="7D06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633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27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576"/>
            <a:ext cx="8229600" cy="489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93BCDCF-DFF1-D944-907B-31604ADCD217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25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088" y="0"/>
            <a:ext cx="12049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2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092BECB8-1880-F240-B9EA-41ACA981D4EE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3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088" y="0"/>
            <a:ext cx="12049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8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366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8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7366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096011" cy="9400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6FCD632-64AB-0F43-8B16-0840C9E60545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7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33850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133850" cy="505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588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54000" y="1035050"/>
            <a:ext cx="7820025" cy="142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05155" cy="9126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2E4DBE67-B473-4946-B926-E53BE6B1AB70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63" y="0"/>
            <a:ext cx="105886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05825" y="6508750"/>
            <a:ext cx="660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5971F044-D523-8148-B86F-09AECD100A25}" type="slidenum">
              <a:rPr lang="en-US" sz="18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44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8346" y="431068"/>
            <a:ext cx="1333500" cy="133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941846" y="955167"/>
            <a:ext cx="207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err="1" smtClean="0">
                <a:solidFill>
                  <a:prstClr val="white"/>
                </a:solidFill>
                <a:latin typeface="Museo Sans 100"/>
                <a:cs typeface="Museo Sans 100"/>
              </a:rPr>
              <a:t>globus</a:t>
            </a:r>
            <a:endParaRPr lang="en-US" sz="4800" dirty="0">
              <a:solidFill>
                <a:prstClr val="white"/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869259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04" y="286763"/>
            <a:ext cx="667737" cy="6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91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52" y="0"/>
            <a:ext cx="901084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8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Museo Sans 500"/>
                <a:cs typeface="Museo Sans 5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04" y="286763"/>
            <a:ext cx="667737" cy="6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6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0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04" y="286763"/>
            <a:ext cx="667737" cy="6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1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04" y="286763"/>
            <a:ext cx="667737" cy="6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04" y="286763"/>
            <a:ext cx="667737" cy="6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5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E31-D724-B445-AA31-C4C7101FF5A1}" type="datetimeFigureOut">
              <a:rPr lang="en-US" smtClean="0"/>
              <a:pPr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0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421"/>
            <a:ext cx="8229600" cy="339179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_logo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79" b="22158"/>
          <a:stretch/>
        </p:blipFill>
        <p:spPr>
          <a:xfrm>
            <a:off x="318451" y="253841"/>
            <a:ext cx="1101711" cy="9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362"/>
      </p:ext>
    </p:extLst>
  </p:cSld>
  <p:clrMapOvr>
    <a:masterClrMapping/>
  </p:clrMapOvr>
  <p:transition xmlns:p14="http://schemas.microsoft.com/office/powerpoint/2010/main" advClick="0" advTm="500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-PwrPtGrphc-040711b_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840"/>
          <a:stretch/>
        </p:blipFill>
        <p:spPr>
          <a:xfrm>
            <a:off x="0" y="0"/>
            <a:ext cx="9144000" cy="3988582"/>
          </a:xfrm>
          <a:prstGeom prst="rect">
            <a:avLst/>
          </a:prstGeom>
        </p:spPr>
      </p:pic>
      <p:pic>
        <p:nvPicPr>
          <p:cNvPr id="12" name="Picture 11" descr="gO_White_Transparen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04800"/>
            <a:ext cx="2563585" cy="205740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globus-gri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11300"/>
            <a:ext cx="2590800" cy="2092037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5105400"/>
            <a:ext cx="70866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4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852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33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7"/>
            <a:ext cx="4038600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7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48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7200" y="2297112"/>
            <a:ext cx="4038600" cy="3951288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79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 descr="gO_White_Transpar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970" y="61154"/>
            <a:ext cx="609600" cy="489233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globus-gri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" y="61154"/>
            <a:ext cx="631868" cy="510225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60437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20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163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defTabSz="4570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 descr="ci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274637"/>
            <a:ext cx="2928728" cy="1308581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 lIns="91416" tIns="45709" rIns="91416" bIns="45709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 lIns="91416" tIns="45709" rIns="91416" bIns="45709"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4" name="Picture 33" descr="argonnlogo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1064" y="6078821"/>
            <a:ext cx="1985136" cy="682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45245"/>
            <a:ext cx="3085460" cy="6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6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defTabSz="45708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lIns="91416" tIns="91416" rIns="91416" bIns="137125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 lIns="91416" tIns="45709" rIns="91416" bIns="45709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81812"/>
            <a:ext cx="1410602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5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81812"/>
            <a:ext cx="1410602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2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147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defTabSz="4570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4" name="Picture 33" descr="argonn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6481812"/>
            <a:ext cx="812800" cy="279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81812"/>
            <a:ext cx="1410602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8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421"/>
            <a:ext cx="8229600" cy="33917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i_logo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79" b="22158"/>
          <a:stretch/>
        </p:blipFill>
        <p:spPr>
          <a:xfrm>
            <a:off x="318451" y="253841"/>
            <a:ext cx="1101711" cy="9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9713"/>
      </p:ext>
    </p:extLst>
  </p:cSld>
  <p:clrMapOvr>
    <a:masterClrMapping/>
  </p:clrMapOvr>
  <p:transition xmlns:p14="http://schemas.microsoft.com/office/powerpoint/2010/main" advClick="0" advTm="500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A11407-B84C-9C41-B4C4-DD2362FE02FC}" type="datetime1">
              <a:rPr lang="en-US" smtClean="0"/>
              <a:pPr/>
              <a:t>11/17/13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9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413" y="80963"/>
            <a:ext cx="58547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7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15100"/>
            <a:ext cx="54133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F11FCE-754D-4F40-92A6-02C62742C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974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6A3E6C-2671-C749-9EBA-26919EC53D12}" type="datetime1">
              <a:rPr lang="en-US" smtClean="0"/>
              <a:pPr/>
              <a:t>11/17/13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theme" Target="../theme/theme7.xml"/><Relationship Id="rId10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812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201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 userDrawn="1"/>
        </p:nvSpPr>
        <p:spPr bwMode="auto">
          <a:xfrm>
            <a:off x="8609013" y="6521450"/>
            <a:ext cx="534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E5629AB0-B0A8-D04D-9665-07DE2749A3B6}" type="slidenum">
              <a:rPr lang="en-US" sz="1600">
                <a:solidFill>
                  <a:srgbClr val="003399"/>
                </a:solidFill>
                <a:latin typeface="Verdana" pitchFamily="-65" charset="0"/>
              </a:rPr>
              <a:pPr algn="ctr">
                <a:defRPr/>
              </a:pPr>
              <a:t>‹#›</a:t>
            </a:fld>
            <a:endParaRPr lang="en-US" sz="1600">
              <a:solidFill>
                <a:srgbClr val="003399"/>
              </a:solidFill>
              <a:latin typeface="Verdana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6633"/>
          </a:solidFill>
          <a:latin typeface="Verdana" pitchFamily="-65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70000"/>
        <a:buFont typeface="Monotype Sorts" charset="2"/>
        <a:buChar char="l"/>
        <a:defRPr sz="2600">
          <a:solidFill>
            <a:srgbClr val="00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6633"/>
        </a:buClr>
        <a:buSzPct val="70000"/>
        <a:buFont typeface="Monotype Sorts" charset="2"/>
        <a:buChar char="l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6633"/>
        </a:buClr>
        <a:buSzPct val="65000"/>
        <a:buFont typeface="Monotype Sorts" charset="2"/>
        <a:buChar char="u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GlobusWORLD 2003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Session Title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65" charset="0"/>
              </a:defRPr>
            </a:lvl1pPr>
          </a:lstStyle>
          <a:p>
            <a:pPr>
              <a:defRPr/>
            </a:pPr>
            <a:fld id="{D2478D46-A285-E841-ADCB-F3B33ECB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 spd="med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442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0253F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0253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C712E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33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0253F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0253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86E2B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609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0253F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0253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C712E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87865" y="6506404"/>
            <a:ext cx="956266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2F2F2"/>
                </a:solidFill>
                <a:latin typeface="Museo Sans 300"/>
                <a:cs typeface="Museo Sans 300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Museo Sans 500"/>
                <a:cs typeface="Museo Sans 500"/>
              </a:rPr>
              <a:t>globus</a:t>
            </a:r>
            <a:r>
              <a:rPr lang="en-US" smtClean="0"/>
              <a:t>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3067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  <a:latin typeface="Museo Sans 100"/>
                <a:cs typeface="Museo Sans 100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/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1">
              <a:lumMod val="95000"/>
            </a:schemeClr>
          </a:solidFill>
          <a:latin typeface="Museo Sans 500"/>
          <a:ea typeface="+mj-ea"/>
          <a:cs typeface="Museo Sans 500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0" i="0" kern="1200">
          <a:solidFill>
            <a:schemeClr val="bg1">
              <a:lumMod val="95000"/>
            </a:schemeClr>
          </a:solidFill>
          <a:latin typeface="Museo Sans 700"/>
          <a:ea typeface="+mn-ea"/>
          <a:cs typeface="Museo Sans 7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-PwrPtGrphc-040111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866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ED86F0A-5EC0-B040-A6A2-A482FA2424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Picture 11" descr="gO_White_Transparent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0" y="152400"/>
            <a:ext cx="622591" cy="499660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 descr="globus-grid_whit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2526"/>
            <a:ext cx="629201" cy="508073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796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baseline="0" dirty="0" smtClean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 defTabSz="45708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argonnlogo.eps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53400" y="6481812"/>
            <a:ext cx="8128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81812"/>
            <a:ext cx="1410602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8" r:id="rId6"/>
    <p:sldLayoutId id="2147483860" r:id="rId7"/>
    <p:sldLayoutId id="2147483861" r:id="rId8"/>
    <p:sldLayoutId id="2147483862" r:id="rId9"/>
  </p:sldLayoutIdLst>
  <p:hf sldNum="0" hdr="0" dt="0"/>
  <p:txStyles>
    <p:titleStyle>
      <a:lvl1pPr algn="ctr" defTabSz="457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4570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defTabSz="4570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defTabSz="4570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defTabSz="4570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defTabSz="4570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jp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886702"/>
            <a:ext cx="8515672" cy="917575"/>
          </a:xfrm>
        </p:spPr>
        <p:txBody>
          <a:bodyPr/>
          <a:lstStyle/>
          <a:p>
            <a:r>
              <a:rPr lang="en-US" dirty="0" smtClean="0"/>
              <a:t>Industry and economics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93365"/>
            <a:ext cx="6400800" cy="1752600"/>
          </a:xfrm>
        </p:spPr>
        <p:txBody>
          <a:bodyPr/>
          <a:lstStyle/>
          <a:p>
            <a:r>
              <a:rPr lang="en-US" sz="3600" dirty="0" smtClean="0"/>
              <a:t>Ian Foster</a:t>
            </a:r>
          </a:p>
          <a:p>
            <a:r>
              <a:rPr lang="en-US" dirty="0" smtClean="0"/>
              <a:t>Computation Institute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Mathematics and Computer Science Division</a:t>
            </a:r>
          </a:p>
          <a:p>
            <a:r>
              <a:rPr lang="en-US" dirty="0" smtClean="0"/>
              <a:t>Institute for Genomic and Systems Biology</a:t>
            </a:r>
          </a:p>
          <a:p>
            <a:r>
              <a:rPr lang="en-US" dirty="0" smtClean="0"/>
              <a:t>Argonne National Laboratory &amp; University of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32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3" y="1"/>
            <a:ext cx="8441603" cy="838200"/>
          </a:xfrm>
        </p:spPr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dministrators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>
                <a:sym typeface="Wingdings"/>
              </a:rPr>
              <a:t>curators </a:t>
            </a:r>
            <a:r>
              <a:rPr lang="en-US" sz="3200" dirty="0"/>
              <a:t>(of </a:t>
            </a:r>
            <a:r>
              <a:rPr lang="en-US" sz="3200" dirty="0" smtClean="0"/>
              <a:t>user experience)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81" y="2141829"/>
            <a:ext cx="8229600" cy="1037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Cloud? What cloud?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581" y="3090980"/>
            <a:ext cx="8229600" cy="9837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    :     1    :    0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29" y="4021262"/>
            <a:ext cx="8229600" cy="64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>
                    <a:lumMod val="8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UX	  :    </a:t>
            </a:r>
            <a:r>
              <a:rPr lang="en-US" dirty="0" err="1" smtClean="0">
                <a:solidFill>
                  <a:srgbClr val="000000"/>
                </a:solidFill>
              </a:rPr>
              <a:t>Dev</a:t>
            </a:r>
            <a:r>
              <a:rPr lang="en-US" dirty="0" smtClean="0">
                <a:solidFill>
                  <a:srgbClr val="000000"/>
                </a:solidFill>
              </a:rPr>
              <a:t>  : Ops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9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examples of SaaS in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0594" y="887979"/>
            <a:ext cx="45695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Globus Genomics</a:t>
            </a:r>
          </a:p>
          <a:p>
            <a:pPr lvl="1"/>
            <a:r>
              <a:rPr lang="en-US" dirty="0" smtClean="0"/>
              <a:t>Hosted on Amazon; subscription</a:t>
            </a:r>
          </a:p>
          <a:p>
            <a:pPr marL="0" indent="0">
              <a:buNone/>
            </a:pPr>
            <a:r>
              <a:rPr lang="en-US" dirty="0" smtClean="0"/>
              <a:t>nanoHUB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 funding; subscriptions for HUBzero</a:t>
            </a:r>
          </a:p>
          <a:p>
            <a:pPr marL="0" indent="0">
              <a:buNone/>
            </a:pPr>
            <a:r>
              <a:rPr lang="en-US" dirty="0" smtClean="0"/>
              <a:t>Galaxy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 and institutional funding; hosted at Penn</a:t>
            </a:r>
          </a:p>
          <a:p>
            <a:pPr marL="0" indent="0">
              <a:buNone/>
            </a:pPr>
            <a:r>
              <a:rPr lang="en-US" dirty="0" err="1" smtClean="0"/>
              <a:t>kBase</a:t>
            </a:r>
            <a:endParaRPr lang="en-US" dirty="0" smtClean="0"/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 funding; hosted at Argonne</a:t>
            </a:r>
          </a:p>
          <a:p>
            <a:endParaRPr lang="en-US" dirty="0"/>
          </a:p>
        </p:txBody>
      </p:sp>
      <p:pic>
        <p:nvPicPr>
          <p:cNvPr id="4" name="Picture 3" descr="globus_genomics_25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455" y="960764"/>
            <a:ext cx="2660906" cy="139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47" y="2219188"/>
            <a:ext cx="2783440" cy="1519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203" y="3617402"/>
            <a:ext cx="3187055" cy="1189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252" y="4796719"/>
            <a:ext cx="1569623" cy="15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Industry and economics: The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1803" y="789040"/>
            <a:ext cx="9048231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Software </a:t>
            </a:r>
            <a:r>
              <a:rPr lang="en-US" sz="2400" b="1" dirty="0"/>
              <a:t>for Science – Some Personal </a:t>
            </a:r>
            <a:r>
              <a:rPr lang="en-US" sz="2400" b="1" dirty="0" smtClean="0"/>
              <a:t>Reflections</a:t>
            </a:r>
            <a:r>
              <a:rPr lang="en-US" sz="2400" dirty="0" smtClean="0"/>
              <a:t>: Anne </a:t>
            </a:r>
            <a:r>
              <a:rPr lang="en-US" sz="2400" dirty="0"/>
              <a:t>C. </a:t>
            </a:r>
            <a:r>
              <a:rPr lang="en-US" sz="2400" dirty="0" err="1" smtClean="0"/>
              <a:t>Elster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Software </a:t>
            </a:r>
            <a:r>
              <a:rPr lang="en-US" sz="2400" b="1" dirty="0"/>
              <a:t>as a Service as a path to software </a:t>
            </a:r>
            <a:r>
              <a:rPr lang="en-US" sz="2400" b="1" dirty="0" smtClean="0"/>
              <a:t>sustainability</a:t>
            </a:r>
            <a:r>
              <a:rPr lang="en-US" sz="2400" dirty="0" smtClean="0"/>
              <a:t>: Ian </a:t>
            </a:r>
            <a:r>
              <a:rPr lang="en-US" sz="2400" dirty="0"/>
              <a:t>Foster, Vas </a:t>
            </a:r>
            <a:r>
              <a:rPr lang="en-US" sz="2400" dirty="0" err="1"/>
              <a:t>Vasiliadis</a:t>
            </a:r>
            <a:r>
              <a:rPr lang="en-US" sz="2400" dirty="0"/>
              <a:t>, Steven </a:t>
            </a:r>
            <a:r>
              <a:rPr lang="en-US" sz="2400" dirty="0" err="1" smtClean="0"/>
              <a:t>Tuecke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Sustainable </a:t>
            </a:r>
            <a:r>
              <a:rPr lang="en-US" sz="2400" b="1" dirty="0"/>
              <a:t>Software Ecosystems for Open </a:t>
            </a:r>
            <a:r>
              <a:rPr lang="en-US" sz="2400" b="1" dirty="0" smtClean="0"/>
              <a:t>Science</a:t>
            </a:r>
            <a:r>
              <a:rPr lang="en-US" sz="2400" dirty="0" smtClean="0"/>
              <a:t>: </a:t>
            </a:r>
            <a:r>
              <a:rPr lang="en-US" sz="2400" dirty="0"/>
              <a:t>Marcus </a:t>
            </a:r>
            <a:r>
              <a:rPr lang="en-US" sz="2400" dirty="0" err="1"/>
              <a:t>Hanwell</a:t>
            </a:r>
            <a:r>
              <a:rPr lang="en-US" sz="2400" dirty="0"/>
              <a:t>, </a:t>
            </a:r>
            <a:r>
              <a:rPr lang="en-US" sz="2400" dirty="0" err="1"/>
              <a:t>Amitha</a:t>
            </a:r>
            <a:r>
              <a:rPr lang="en-US" sz="2400" dirty="0"/>
              <a:t> </a:t>
            </a:r>
            <a:r>
              <a:rPr lang="en-US" sz="2400" dirty="0" err="1"/>
              <a:t>Perera</a:t>
            </a:r>
            <a:r>
              <a:rPr lang="en-US" sz="2400" dirty="0"/>
              <a:t>, Wes Turner, Patrick O’Leary, Katie </a:t>
            </a:r>
            <a:r>
              <a:rPr lang="en-US" sz="2400" dirty="0" err="1"/>
              <a:t>Osterdahl</a:t>
            </a:r>
            <a:r>
              <a:rPr lang="en-US" sz="2400" dirty="0"/>
              <a:t>, Bill Hoffman, Will </a:t>
            </a:r>
            <a:r>
              <a:rPr lang="en-US" sz="2400" dirty="0" smtClean="0"/>
              <a:t>Schroeder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 </a:t>
            </a:r>
            <a:r>
              <a:rPr lang="en-US" sz="2400" b="1" dirty="0"/>
              <a:t>User Perspective on Sustainable Scientific </a:t>
            </a:r>
            <a:r>
              <a:rPr lang="en-US" sz="2400" b="1" dirty="0" smtClean="0"/>
              <a:t>Software</a:t>
            </a:r>
            <a:r>
              <a:rPr lang="en-US" sz="2400" dirty="0" smtClean="0"/>
              <a:t>: Brian </a:t>
            </a:r>
            <a:r>
              <a:rPr lang="en-US" sz="2400" dirty="0"/>
              <a:t>Blanton, Chris </a:t>
            </a:r>
            <a:r>
              <a:rPr lang="en-US" sz="2400" dirty="0" err="1" smtClean="0"/>
              <a:t>Lenhardt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DUNE </a:t>
            </a:r>
            <a:r>
              <a:rPr lang="en-US" sz="2400" b="1" dirty="0"/>
              <a:t>as an Example of Sustainable Open Source Scientific Software </a:t>
            </a:r>
            <a:r>
              <a:rPr lang="en-US" sz="2400" b="1" dirty="0" smtClean="0"/>
              <a:t>Development</a:t>
            </a:r>
            <a:r>
              <a:rPr lang="en-US" sz="2400" dirty="0" smtClean="0"/>
              <a:t>: </a:t>
            </a:r>
            <a:r>
              <a:rPr lang="en-US" sz="2400" dirty="0"/>
              <a:t>Markus Blatt.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MVAPICH Project: Evolution and Sustainability of an Open Source Production Quality MPI Library for </a:t>
            </a:r>
            <a:r>
              <a:rPr lang="en-US" sz="2400" b="1" dirty="0" smtClean="0"/>
              <a:t>HPC</a:t>
            </a:r>
            <a:r>
              <a:rPr lang="en-US" sz="2400" dirty="0" smtClean="0"/>
              <a:t>: D.K</a:t>
            </a:r>
            <a:r>
              <a:rPr lang="en-US" sz="2400" dirty="0"/>
              <a:t>. Panda, Karen </a:t>
            </a:r>
            <a:r>
              <a:rPr lang="en-US" sz="2400" dirty="0" err="1"/>
              <a:t>Tomko</a:t>
            </a:r>
            <a:r>
              <a:rPr lang="en-US" sz="2400" dirty="0"/>
              <a:t>, Karl Schulz, </a:t>
            </a:r>
            <a:r>
              <a:rPr lang="en-US" sz="2400" dirty="0" err="1"/>
              <a:t>Amitava</a:t>
            </a:r>
            <a:r>
              <a:rPr lang="en-US" sz="2400" dirty="0"/>
              <a:t> </a:t>
            </a:r>
            <a:r>
              <a:rPr lang="en-US" sz="2400" dirty="0" err="1" smtClean="0"/>
              <a:t>Majumdar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Sustaining </a:t>
            </a:r>
            <a:r>
              <a:rPr lang="en-US" sz="2400" b="1" dirty="0"/>
              <a:t>the Python Scientific Software </a:t>
            </a:r>
            <a:r>
              <a:rPr lang="en-US" sz="2400" b="1" dirty="0" smtClean="0"/>
              <a:t>Community</a:t>
            </a:r>
            <a:r>
              <a:rPr lang="en-US" sz="2400" dirty="0" smtClean="0"/>
              <a:t>: </a:t>
            </a:r>
            <a:r>
              <a:rPr lang="en-US" sz="2400" dirty="0"/>
              <a:t>Andy </a:t>
            </a:r>
            <a:r>
              <a:rPr lang="en-US" sz="2400" dirty="0" err="1" smtClean="0"/>
              <a:t>Terrel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66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Industry and economics: </a:t>
            </a:r>
            <a:r>
              <a:rPr lang="en-US" dirty="0" smtClean="0"/>
              <a:t>Some themes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487" y="801868"/>
            <a:ext cx="8996914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Matlab</a:t>
            </a:r>
            <a:r>
              <a:rPr lang="en-US" sz="2400" dirty="0" smtClean="0"/>
              <a:t>: </a:t>
            </a:r>
            <a:r>
              <a:rPr lang="en-US" sz="2400" dirty="0"/>
              <a:t>C</a:t>
            </a:r>
            <a:r>
              <a:rPr lang="en-US" sz="2400" dirty="0" smtClean="0"/>
              <a:t>ommercial closed-source software. Sustainability achieved via license fees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Globus Online</a:t>
            </a:r>
            <a:r>
              <a:rPr lang="en-US" sz="2400" dirty="0" smtClean="0"/>
              <a:t>: SaaS. Proposes sustainability via subscriptions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Kitware</a:t>
            </a:r>
            <a:r>
              <a:rPr lang="en-US" sz="2400" dirty="0" smtClean="0"/>
              <a:t>: </a:t>
            </a:r>
            <a:r>
              <a:rPr lang="en-US" sz="2400" dirty="0"/>
              <a:t>C</a:t>
            </a:r>
            <a:r>
              <a:rPr lang="en-US" sz="2400" dirty="0" smtClean="0"/>
              <a:t>ommercial open source software. Sustainability achieved via services contracts (mostly </a:t>
            </a:r>
            <a:r>
              <a:rPr lang="en-US" sz="2400" dirty="0" err="1" smtClean="0"/>
              <a:t>gov</a:t>
            </a:r>
            <a:r>
              <a:rPr lang="en-US" sz="2400" dirty="0" smtClean="0"/>
              <a:t>?)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Cofunding</a:t>
            </a:r>
            <a:r>
              <a:rPr lang="en-US" sz="2400" b="1" dirty="0" smtClean="0"/>
              <a:t> </a:t>
            </a:r>
            <a:r>
              <a:rPr lang="en-US" sz="2400" dirty="0" smtClean="0"/>
              <a:t>of software by application and software-engineering groups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DUNE</a:t>
            </a:r>
            <a:r>
              <a:rPr lang="en-US" sz="2400" dirty="0" smtClean="0"/>
              <a:t>: Community of university and lab people who both develop and use the software, with some commercial involvement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MVAPICH</a:t>
            </a:r>
            <a:r>
              <a:rPr lang="en-US" sz="2400" dirty="0" smtClean="0"/>
              <a:t>: Open source software. University team. Sustainability by continued </a:t>
            </a:r>
            <a:r>
              <a:rPr lang="en-US" sz="2400" dirty="0" err="1" smtClean="0"/>
              <a:t>gov</a:t>
            </a:r>
            <a:r>
              <a:rPr lang="en-US" sz="2400" dirty="0" smtClean="0"/>
              <a:t> funding, some industry.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NumPy: </a:t>
            </a:r>
            <a:r>
              <a:rPr lang="en-US" sz="2400" dirty="0" smtClean="0"/>
              <a:t>Role of the </a:t>
            </a:r>
            <a:r>
              <a:rPr lang="en-US" sz="2400" dirty="0" err="1" smtClean="0"/>
              <a:t>SciPy</a:t>
            </a:r>
            <a:r>
              <a:rPr lang="en-US" sz="2400" dirty="0" smtClean="0"/>
              <a:t> conference in building </a:t>
            </a:r>
            <a:r>
              <a:rPr lang="en-US" sz="2400" dirty="0"/>
              <a:t>a community. </a:t>
            </a:r>
            <a:r>
              <a:rPr lang="en-US" sz="2400" dirty="0" err="1"/>
              <a:t>NumFOCUS</a:t>
            </a:r>
            <a:r>
              <a:rPr lang="en-US" sz="2400" dirty="0"/>
              <a:t> Foundation </a:t>
            </a:r>
            <a:r>
              <a:rPr lang="en-US" sz="2400" dirty="0" smtClean="0"/>
              <a:t>as an interesting experiment.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32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Context: Scientific software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599" y="836664"/>
            <a:ext cx="8721383" cy="5257800"/>
          </a:xfrm>
        </p:spPr>
        <p:txBody>
          <a:bodyPr/>
          <a:lstStyle/>
          <a:p>
            <a:r>
              <a:rPr lang="en-US" dirty="0" smtClean="0"/>
              <a:t>A challenging situation</a:t>
            </a:r>
          </a:p>
          <a:p>
            <a:pPr lvl="1"/>
            <a:r>
              <a:rPr lang="en-US" dirty="0" smtClean="0"/>
              <a:t>Large and increasing demands for scientific software</a:t>
            </a:r>
          </a:p>
          <a:p>
            <a:pPr lvl="1"/>
            <a:r>
              <a:rPr lang="en-US" dirty="0" smtClean="0"/>
              <a:t>Flat or even decreasing science budgets for development</a:t>
            </a:r>
          </a:p>
          <a:p>
            <a:pPr lvl="1"/>
            <a:r>
              <a:rPr lang="en-US" dirty="0" smtClean="0"/>
              <a:t>Increased expertise required to develop software</a:t>
            </a:r>
          </a:p>
          <a:p>
            <a:pPr lvl="1"/>
            <a:r>
              <a:rPr lang="en-US" dirty="0" smtClean="0"/>
              <a:t>Increasing software complexity increases user costs</a:t>
            </a:r>
          </a:p>
          <a:p>
            <a:r>
              <a:rPr lang="en-US" dirty="0" smtClean="0"/>
              <a:t>Conventional approaches to scaling don’t always work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 sourc</a:t>
            </a:r>
            <a:r>
              <a:rPr lang="en-US" dirty="0"/>
              <a:t>e</a:t>
            </a:r>
            <a:r>
              <a:rPr lang="en-US" dirty="0" smtClean="0"/>
              <a:t>: streamlines contributions but doesn’t fund them</a:t>
            </a:r>
          </a:p>
          <a:p>
            <a:pPr lvl="1"/>
            <a:r>
              <a:rPr lang="en-US" dirty="0" smtClean="0"/>
              <a:t>Commercial: but not all science s/w meets commercial needs</a:t>
            </a:r>
          </a:p>
          <a:p>
            <a:r>
              <a:rPr lang="en-US" dirty="0" smtClean="0"/>
              <a:t>Time to explore new approaches? That:</a:t>
            </a:r>
          </a:p>
          <a:p>
            <a:pPr lvl="1"/>
            <a:r>
              <a:rPr lang="en-US" dirty="0" smtClean="0"/>
              <a:t>Economies of scale reduce aggregate costs?</a:t>
            </a:r>
          </a:p>
          <a:p>
            <a:pPr lvl="1"/>
            <a:r>
              <a:rPr lang="en-US" dirty="0" smtClean="0"/>
              <a:t>Provide positive returns to scale enable sustainability?</a:t>
            </a:r>
          </a:p>
          <a:p>
            <a:pPr marL="457083" lvl="1" indent="0">
              <a:buNone/>
            </a:pPr>
            <a:r>
              <a:rPr lang="en-US" dirty="0" smtClean="0">
                <a:sym typeface="Wingdings"/>
              </a:rPr>
              <a:t> Greatly increase capability, reduce costs?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1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as a service (SaaS)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887976"/>
            <a:ext cx="8553450" cy="5257800"/>
          </a:xfr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A single copy of the software is operated by a service provider for a large community</a:t>
            </a:r>
          </a:p>
          <a:p>
            <a:pPr lvl="1"/>
            <a:r>
              <a:rPr lang="en-US" dirty="0" smtClean="0"/>
              <a:t>Intuitive Web 2.0 interfaces dramatically simplify use relative to traditional software</a:t>
            </a:r>
          </a:p>
          <a:p>
            <a:pPr lvl="1"/>
            <a:r>
              <a:rPr lang="en-US" dirty="0" smtClean="0"/>
              <a:t>Subscription models provide positive returns to scale</a:t>
            </a:r>
          </a:p>
          <a:p>
            <a:r>
              <a:rPr lang="en-US" dirty="0" smtClean="0"/>
              <a:t>Interesting advantages</a:t>
            </a:r>
          </a:p>
          <a:p>
            <a:pPr lvl="1"/>
            <a:r>
              <a:rPr lang="en-US" dirty="0" smtClean="0"/>
              <a:t>Barriers for entry for consumers reduced to close to zero</a:t>
            </a:r>
          </a:p>
          <a:p>
            <a:pPr lvl="1"/>
            <a:r>
              <a:rPr lang="en-US" dirty="0" smtClean="0"/>
              <a:t>Rapid update, high-quality support, …</a:t>
            </a:r>
          </a:p>
          <a:p>
            <a:r>
              <a:rPr lang="en-US" dirty="0" smtClean="0"/>
              <a:t>Big success for consumer and commercial software</a:t>
            </a:r>
          </a:p>
          <a:p>
            <a:pPr lvl="1"/>
            <a:r>
              <a:rPr lang="en-US" dirty="0" smtClean="0"/>
              <a:t>Think </a:t>
            </a:r>
            <a:r>
              <a:rPr lang="en-US" dirty="0"/>
              <a:t>Google Docs, Netflix, </a:t>
            </a:r>
            <a:r>
              <a:rPr lang="en-US" dirty="0" smtClean="0"/>
              <a:t>Salesforce, …, …</a:t>
            </a:r>
          </a:p>
          <a:p>
            <a:pPr lvl="1"/>
            <a:r>
              <a:rPr lang="en-US" dirty="0" smtClean="0"/>
              <a:t>Cost of much software has reduced by orders of magnitude</a:t>
            </a:r>
          </a:p>
          <a:p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6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economies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  Small laboratories</a:t>
            </a:r>
          </a:p>
          <a:p>
            <a:pPr lvl="1"/>
            <a:r>
              <a:rPr lang="en-US" sz="2400" dirty="0" smtClean="0"/>
              <a:t>PI, postdoc, technician, grad students</a:t>
            </a:r>
          </a:p>
          <a:p>
            <a:pPr lvl="1"/>
            <a:r>
              <a:rPr lang="en-US" sz="2400" dirty="0" smtClean="0"/>
              <a:t>Estimate 10,000 across US research community</a:t>
            </a:r>
          </a:p>
          <a:p>
            <a:pPr lvl="1"/>
            <a:r>
              <a:rPr lang="en-US" sz="2400" dirty="0" smtClean="0"/>
              <a:t>Average ill-spent/unmet need of 0.5 FTE/lab?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+  Medium-scale projects</a:t>
            </a:r>
          </a:p>
          <a:p>
            <a:pPr lvl="1"/>
            <a:r>
              <a:rPr lang="en-US" sz="2400" dirty="0" smtClean="0"/>
              <a:t>Multiple PIs, a few software engineers</a:t>
            </a:r>
          </a:p>
          <a:p>
            <a:pPr lvl="1"/>
            <a:r>
              <a:rPr lang="en-US" sz="2400" dirty="0" smtClean="0"/>
              <a:t>Estimate 1,000 across US research community</a:t>
            </a:r>
          </a:p>
          <a:p>
            <a:pPr lvl="1"/>
            <a:r>
              <a:rPr lang="en-US" sz="2400" dirty="0" smtClean="0"/>
              <a:t>Average ill-spent/unmet need of 3 FTE/project?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= Total </a:t>
            </a:r>
            <a:r>
              <a:rPr lang="en-US" sz="2800" b="1" dirty="0" smtClean="0">
                <a:solidFill>
                  <a:srgbClr val="FF0000"/>
                </a:solidFill>
              </a:rPr>
              <a:t>8,000 FTE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at ~$100K/FTE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$800M/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yr</a:t>
            </a:r>
            <a:endParaRPr lang="en-US" sz="2800" b="1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800" i="1" dirty="0" smtClean="0">
                <a:sym typeface="Wingdings"/>
              </a:rPr>
              <a:t>    	(If we could even find 8,000 skilled people)</a:t>
            </a:r>
          </a:p>
          <a:p>
            <a:pPr marL="0" indent="0">
              <a:buNone/>
            </a:pPr>
            <a:r>
              <a:rPr lang="en-US" sz="2400" b="0" dirty="0" smtClean="0">
                <a:sym typeface="Wingdings"/>
              </a:rPr>
              <a:t>	 Plus computers, storage, opportunity costs, …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8931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Globus research data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528"/>
            <a:ext cx="9144000" cy="212651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90112" y="2658184"/>
            <a:ext cx="8790315" cy="2921843"/>
          </a:xfrm>
        </p:spPr>
        <p:txBody>
          <a:bodyPr/>
          <a:lstStyle/>
          <a:p>
            <a:r>
              <a:rPr lang="en-US" dirty="0" smtClean="0"/>
              <a:t>SaaS data management platform providing file movement, sharing, identity and group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&gt;12,000 </a:t>
            </a:r>
            <a:r>
              <a:rPr lang="en-US" dirty="0" smtClean="0">
                <a:solidFill>
                  <a:schemeClr val="tx1"/>
                </a:solidFill>
              </a:rPr>
              <a:t>users</a:t>
            </a:r>
            <a:r>
              <a:rPr lang="en-US" dirty="0">
                <a:solidFill>
                  <a:schemeClr val="tx1"/>
                </a:solidFill>
              </a:rPr>
              <a:t>; &gt;150 </a:t>
            </a:r>
            <a:r>
              <a:rPr lang="en-US" dirty="0" smtClean="0">
                <a:solidFill>
                  <a:schemeClr val="tx1"/>
                </a:solidFill>
              </a:rPr>
              <a:t>daily; &gt;28 </a:t>
            </a:r>
            <a:r>
              <a:rPr lang="en-US" dirty="0">
                <a:solidFill>
                  <a:schemeClr val="tx1"/>
                </a:solidFill>
              </a:rPr>
              <a:t>PB </a:t>
            </a:r>
            <a:r>
              <a:rPr lang="en-US" dirty="0" smtClean="0">
                <a:solidFill>
                  <a:schemeClr val="tx1"/>
                </a:solidFill>
              </a:rPr>
              <a:t>&amp; &gt;</a:t>
            </a:r>
            <a:r>
              <a:rPr lang="en-US" dirty="0">
                <a:solidFill>
                  <a:schemeClr val="tx1"/>
                </a:solidFill>
              </a:rPr>
              <a:t>1B </a:t>
            </a:r>
            <a:r>
              <a:rPr lang="en-US" dirty="0" smtClean="0">
                <a:solidFill>
                  <a:schemeClr val="tx1"/>
                </a:solidFill>
              </a:rPr>
              <a:t>files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99.9</a:t>
            </a:r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availability;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entirely </a:t>
            </a:r>
            <a:r>
              <a:rPr lang="en-US" dirty="0">
                <a:solidFill>
                  <a:schemeClr val="tx1"/>
                </a:solidFill>
              </a:rPr>
              <a:t>hosted on </a:t>
            </a:r>
            <a:r>
              <a:rPr lang="en-US" dirty="0" smtClean="0">
                <a:solidFill>
                  <a:schemeClr val="tx1"/>
                </a:solidFill>
              </a:rPr>
              <a:t>Amazon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Team includes mix of researchers, engineers, “business”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Provider plans provide institutions with additional monitoring and management tools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b="1" dirty="0" smtClean="0">
                <a:solidFill>
                  <a:schemeClr val="tx1"/>
                </a:solidFill>
              </a:rPr>
              <a:t>www.globus.org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booth 437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7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installers </a:t>
            </a:r>
            <a:r>
              <a:rPr lang="en-US" dirty="0" smtClean="0">
                <a:sym typeface="Wingdings"/>
              </a:rPr>
              <a:t> brokers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0316" y="1772101"/>
            <a:ext cx="8863263" cy="3422316"/>
            <a:chOff x="120316" y="2900947"/>
            <a:chExt cx="8863263" cy="3422316"/>
          </a:xfrm>
        </p:grpSpPr>
        <p:sp>
          <p:nvSpPr>
            <p:cNvPr id="7" name="Rounded Rectangle 6"/>
            <p:cNvSpPr/>
            <p:nvPr/>
          </p:nvSpPr>
          <p:spPr>
            <a:xfrm>
              <a:off x="120316" y="2900947"/>
              <a:ext cx="8863263" cy="3422316"/>
            </a:xfrm>
            <a:prstGeom prst="roundRect">
              <a:avLst>
                <a:gd name="adj" fmla="val 4613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_zende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86" y="5222367"/>
              <a:ext cx="2745574" cy="642730"/>
            </a:xfrm>
            <a:prstGeom prst="rect">
              <a:avLst/>
            </a:prstGeom>
          </p:spPr>
        </p:pic>
        <p:pic>
          <p:nvPicPr>
            <p:cNvPr id="8" name="Picture 7" descr="logo_AmazonAW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160" y="3125300"/>
              <a:ext cx="2397997" cy="895252"/>
            </a:xfrm>
            <a:prstGeom prst="rect">
              <a:avLst/>
            </a:prstGeom>
          </p:spPr>
        </p:pic>
        <p:pic>
          <p:nvPicPr>
            <p:cNvPr id="9" name="Picture 8" descr="logo_Cornell_RedClou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20552"/>
              <a:ext cx="2257802" cy="802774"/>
            </a:xfrm>
            <a:prstGeom prst="rect">
              <a:avLst/>
            </a:prstGeom>
          </p:spPr>
        </p:pic>
        <p:pic>
          <p:nvPicPr>
            <p:cNvPr id="10" name="Picture 9" descr="logo_UChicago_ITService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5" y="3320187"/>
              <a:ext cx="3423205" cy="512316"/>
            </a:xfrm>
            <a:prstGeom prst="rect">
              <a:avLst/>
            </a:prstGeom>
          </p:spPr>
        </p:pic>
        <p:pic>
          <p:nvPicPr>
            <p:cNvPr id="11" name="Picture 10" descr="logo_SDSC_cloud_banner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" t="15703" r="57563"/>
            <a:stretch/>
          </p:blipFill>
          <p:spPr>
            <a:xfrm>
              <a:off x="5012559" y="4486053"/>
              <a:ext cx="3770493" cy="555302"/>
            </a:xfrm>
            <a:prstGeom prst="rect">
              <a:avLst/>
            </a:prstGeom>
          </p:spPr>
        </p:pic>
        <p:pic>
          <p:nvPicPr>
            <p:cNvPr id="12" name="Picture 11" descr="logo_Confluence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3" t="36734" r="13425" b="34565"/>
            <a:stretch/>
          </p:blipFill>
          <p:spPr>
            <a:xfrm>
              <a:off x="5870371" y="5543732"/>
              <a:ext cx="3086472" cy="642730"/>
            </a:xfrm>
            <a:prstGeom prst="rect">
              <a:avLst/>
            </a:prstGeom>
          </p:spPr>
        </p:pic>
        <p:pic>
          <p:nvPicPr>
            <p:cNvPr id="13" name="Picture 12" descr="logo_drupa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8" y="4144144"/>
              <a:ext cx="1024010" cy="1078223"/>
            </a:xfrm>
            <a:prstGeom prst="rect">
              <a:avLst/>
            </a:prstGeom>
          </p:spPr>
        </p:pic>
        <p:pic>
          <p:nvPicPr>
            <p:cNvPr id="14" name="Picture 13" descr="logo_JIR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38" y="5222367"/>
              <a:ext cx="1336162" cy="694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73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evelopers </a:t>
            </a:r>
            <a:r>
              <a:rPr lang="en-US" dirty="0" smtClean="0">
                <a:sym typeface="Wingdings"/>
              </a:rPr>
              <a:t> integrators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658" y="1940644"/>
            <a:ext cx="8863263" cy="3247982"/>
            <a:chOff x="120316" y="2825754"/>
            <a:chExt cx="8863263" cy="3247982"/>
          </a:xfrm>
        </p:grpSpPr>
        <p:sp>
          <p:nvSpPr>
            <p:cNvPr id="3" name="Rounded Rectangle 2"/>
            <p:cNvSpPr/>
            <p:nvPr/>
          </p:nvSpPr>
          <p:spPr>
            <a:xfrm>
              <a:off x="120316" y="2825754"/>
              <a:ext cx="8863263" cy="3247982"/>
            </a:xfrm>
            <a:prstGeom prst="roundRect">
              <a:avLst>
                <a:gd name="adj" fmla="val 4613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OpenI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789" y="2879226"/>
              <a:ext cx="2711011" cy="1084405"/>
            </a:xfrm>
            <a:prstGeom prst="rect">
              <a:avLst/>
            </a:prstGeom>
          </p:spPr>
        </p:pic>
        <p:pic>
          <p:nvPicPr>
            <p:cNvPr id="5" name="Picture 4" descr="InComm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" t="10976" r="14966" b="16568"/>
            <a:stretch/>
          </p:blipFill>
          <p:spPr>
            <a:xfrm>
              <a:off x="2768649" y="3056126"/>
              <a:ext cx="3150888" cy="854033"/>
            </a:xfrm>
            <a:prstGeom prst="rect">
              <a:avLst/>
            </a:prstGeom>
          </p:spPr>
        </p:pic>
        <p:pic>
          <p:nvPicPr>
            <p:cNvPr id="6" name="Picture 5" descr="Shibbolet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49" y="4048223"/>
              <a:ext cx="2673996" cy="924725"/>
            </a:xfrm>
            <a:prstGeom prst="rect">
              <a:avLst/>
            </a:prstGeom>
          </p:spPr>
        </p:pic>
        <p:pic>
          <p:nvPicPr>
            <p:cNvPr id="7" name="Picture 6" descr="OAut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00" y="3177806"/>
              <a:ext cx="1474536" cy="1464706"/>
            </a:xfrm>
            <a:prstGeom prst="rect">
              <a:avLst/>
            </a:prstGeom>
          </p:spPr>
        </p:pic>
        <p:pic>
          <p:nvPicPr>
            <p:cNvPr id="8" name="Picture 7" descr="MyProx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23" y="5202954"/>
              <a:ext cx="2377861" cy="565187"/>
            </a:xfrm>
            <a:prstGeom prst="rect">
              <a:avLst/>
            </a:prstGeom>
          </p:spPr>
        </p:pic>
        <p:pic>
          <p:nvPicPr>
            <p:cNvPr id="9" name="Picture 8" descr="CILog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537" y="4494142"/>
              <a:ext cx="2708443" cy="6349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65795" y="5183365"/>
              <a:ext cx="225374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Abadi MT Condensed Extra Bold"/>
                  <a:cs typeface="Abadi MT Condensed Extra Bold"/>
                </a:rPr>
                <a:t>GSI-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Abadi MT Condensed Extra Bold"/>
                  <a:cs typeface="Abadi MT Condensed Extra Bold"/>
                </a:rPr>
                <a:t>OpenSSH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0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us Alliance">
  <a:themeElements>
    <a:clrScheme name="Globus Alliance 4">
      <a:dk1>
        <a:srgbClr val="000000"/>
      </a:dk1>
      <a:lt1>
        <a:srgbClr val="FFFFFF"/>
      </a:lt1>
      <a:dk2>
        <a:srgbClr val="FF6633"/>
      </a:dk2>
      <a:lt2>
        <a:srgbClr val="808080"/>
      </a:lt2>
      <a:accent1>
        <a:srgbClr val="6699FF"/>
      </a:accent1>
      <a:accent2>
        <a:srgbClr val="003399"/>
      </a:accent2>
      <a:accent3>
        <a:srgbClr val="FFFFFF"/>
      </a:accent3>
      <a:accent4>
        <a:srgbClr val="000000"/>
      </a:accent4>
      <a:accent5>
        <a:srgbClr val="B8CAFF"/>
      </a:accent5>
      <a:accent6>
        <a:srgbClr val="002D8A"/>
      </a:accent6>
      <a:hlink>
        <a:srgbClr val="CCCCFF"/>
      </a:hlink>
      <a:folHlink>
        <a:srgbClr val="B2B2B2"/>
      </a:folHlink>
    </a:clrScheme>
    <a:fontScheme name="Globus Alli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Globus Allianc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us Alliance 4">
        <a:dk1>
          <a:srgbClr val="000000"/>
        </a:dk1>
        <a:lt1>
          <a:srgbClr val="FFFFFF"/>
        </a:lt1>
        <a:dk2>
          <a:srgbClr val="FF6633"/>
        </a:dk2>
        <a:lt2>
          <a:srgbClr val="808080"/>
        </a:lt2>
        <a:accent1>
          <a:srgbClr val="6699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2D8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an-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an-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an-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30414_Globus_blu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GT_GO_Combined_Template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 Alliance</Template>
  <TotalTime>110924</TotalTime>
  <Words>1045</Words>
  <Application>Microsoft Macintosh PowerPoint</Application>
  <PresentationFormat>On-screen Show (4:3)</PresentationFormat>
  <Paragraphs>120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Globus Alliance</vt:lpstr>
      <vt:lpstr>Custom Design</vt:lpstr>
      <vt:lpstr>Ian-Intro</vt:lpstr>
      <vt:lpstr>2_Ian-Intro</vt:lpstr>
      <vt:lpstr>3_Ian-Intro</vt:lpstr>
      <vt:lpstr>130414_Globus_blue_v1</vt:lpstr>
      <vt:lpstr>GT_GO_Combined_Template_V6</vt:lpstr>
      <vt:lpstr>CI_blue_template_V3</vt:lpstr>
      <vt:lpstr>Industry and economics</vt:lpstr>
      <vt:lpstr>Industry and economics: The papers</vt:lpstr>
      <vt:lpstr>Industry and economics: Some themes</vt:lpstr>
      <vt:lpstr>Context: Scientific software challenges</vt:lpstr>
      <vt:lpstr>Software as a service (SaaS)</vt:lpstr>
      <vt:lpstr>Potential economies of scale</vt:lpstr>
      <vt:lpstr>Globus research data platform</vt:lpstr>
      <vt:lpstr>installers  brokers</vt:lpstr>
      <vt:lpstr>developers  integrators</vt:lpstr>
      <vt:lpstr>administrators  curators (of user experience)</vt:lpstr>
      <vt:lpstr>Other examples of SaaS in science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Globus Project Future Directions</dc:title>
  <dc:creator>Ian Foster</dc:creator>
  <cp:lastModifiedBy>Ian Foster</cp:lastModifiedBy>
  <cp:revision>3351</cp:revision>
  <dcterms:created xsi:type="dcterms:W3CDTF">2008-10-11T21:40:04Z</dcterms:created>
  <dcterms:modified xsi:type="dcterms:W3CDTF">2013-11-17T20:45:35Z</dcterms:modified>
</cp:coreProperties>
</file>